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0F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2366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8DCEA2-0A1F-4CF3-955D-8C3E474BC63F}" type="datetimeFigureOut">
              <a:rPr kumimoji="1" lang="ja-JP" altLang="en-US" smtClean="0"/>
              <a:t>2025/6/30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6450CC-043D-47CB-AE7E-E9E86D4D41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2165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6450CC-043D-47CB-AE7E-E9E86D4D416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5461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6C92EC-B733-4D55-74FC-A8DA502B31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DA11AD9A-219D-C1D2-59A1-4C7B340D5F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A8AE0197-3A02-DC9D-A7E7-05055530B4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9276BC8-9CE0-3408-FF05-D00FD662E8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6450CC-043D-47CB-AE7E-E9E86D4D416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19493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608B89-188B-796B-C9B5-C60512D5FA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8921B896-1F92-157F-A32F-0FC1ADACFC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98C82370-9323-1E38-AEAE-60E8F279E0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FAD0548-D385-1297-734C-B117B0BD6B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6450CC-043D-47CB-AE7E-E9E86D4D416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6482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2BD937-2855-BD60-DCFA-74C08F0FC5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E25577BE-ED79-EC02-6ED0-B21CEB9A57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DA16C6CD-A134-EE85-0E66-D10C5132CF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B53E811-EFAA-0E73-2D92-99A08CFA1B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6450CC-043D-47CB-AE7E-E9E86D4D416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204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9490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4525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7041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1144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469625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629228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4332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666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527406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428348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618443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8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3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2025/6/30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893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2025/6/30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6364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2025/6/30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107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4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2862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4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2025/6/30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040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527406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24027-20B5-4E7C-8CCB-B0C810C14AAC}" type="datetimeFigureOut">
              <a:rPr kumimoji="1" lang="ja-JP" altLang="en-US" smtClean="0"/>
              <a:t>2025/6/30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9181398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3284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0603631-D9B8-0F54-2F38-A71E418ECEF8}"/>
              </a:ext>
            </a:extLst>
          </p:cNvPr>
          <p:cNvSpPr txBox="1"/>
          <p:nvPr/>
        </p:nvSpPr>
        <p:spPr>
          <a:xfrm>
            <a:off x="261978" y="173294"/>
            <a:ext cx="6334042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>
              <a:buNone/>
            </a:pPr>
            <a:r>
              <a:rPr lang="ja-JP" altLang="ja-JP" sz="7200" b="1" kern="100" dirty="0">
                <a:effectLst/>
                <a:latin typeface="HGS創英角ﾎﾟｯﾌﾟ体" panose="040B0A00000000000000" pitchFamily="50" charset="-128"/>
                <a:ea typeface="HGS創英角ﾎﾟｯﾌﾟ体" panose="040B0A00000000000000" pitchFamily="50" charset="-128"/>
                <a:cs typeface="Times New Roman" panose="02020603050405020304" pitchFamily="18" charset="0"/>
              </a:rPr>
              <a:t>いちじく</a:t>
            </a:r>
            <a:endParaRPr lang="en-US" altLang="ja-JP" sz="7200" b="1" kern="100" dirty="0">
              <a:effectLst/>
              <a:latin typeface="HGS創英角ﾎﾟｯﾌﾟ体" panose="040B0A00000000000000" pitchFamily="50" charset="-128"/>
              <a:ea typeface="HGS創英角ﾎﾟｯﾌﾟ体" panose="040B0A00000000000000" pitchFamily="50" charset="-128"/>
              <a:cs typeface="Times New Roman" panose="02020603050405020304" pitchFamily="18" charset="0"/>
            </a:endParaRPr>
          </a:p>
          <a:p>
            <a:pPr algn="l">
              <a:buNone/>
            </a:pPr>
            <a:r>
              <a:rPr lang="ja-JP" altLang="ja-JP" sz="7200" b="1" kern="100" dirty="0">
                <a:effectLst/>
                <a:latin typeface="HGS創英角ﾎﾟｯﾌﾟ体" panose="040B0A00000000000000" pitchFamily="50" charset="-128"/>
                <a:ea typeface="HGS創英角ﾎﾟｯﾌﾟ体" panose="040B0A00000000000000" pitchFamily="50" charset="-128"/>
                <a:cs typeface="Times New Roman" panose="02020603050405020304" pitchFamily="18" charset="0"/>
              </a:rPr>
              <a:t>ハニーソーダ</a:t>
            </a:r>
            <a:endParaRPr lang="ja-JP" altLang="ja-JP" sz="5400" kern="100" dirty="0">
              <a:effectLst/>
              <a:latin typeface="HGS創英角ﾎﾟｯﾌﾟ体" panose="040B0A00000000000000" pitchFamily="50" charset="-128"/>
              <a:ea typeface="HGS創英角ﾎﾟｯﾌﾟ体" panose="040B0A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9" name="吹き出し: 円形 8">
            <a:extLst>
              <a:ext uri="{FF2B5EF4-FFF2-40B4-BE49-F238E27FC236}">
                <a16:creationId xmlns:a16="http://schemas.microsoft.com/office/drawing/2014/main" id="{5F576CFA-0D07-ACDD-079A-A1F75C8149FD}"/>
              </a:ext>
            </a:extLst>
          </p:cNvPr>
          <p:cNvSpPr/>
          <p:nvPr/>
        </p:nvSpPr>
        <p:spPr>
          <a:xfrm>
            <a:off x="3995056" y="304800"/>
            <a:ext cx="2600963" cy="1066800"/>
          </a:xfrm>
          <a:prstGeom prst="wedgeEllipse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32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3E25141-2649-198F-48F9-3D6340C12C1E}"/>
              </a:ext>
            </a:extLst>
          </p:cNvPr>
          <p:cNvSpPr txBox="1"/>
          <p:nvPr/>
        </p:nvSpPr>
        <p:spPr>
          <a:xfrm>
            <a:off x="4234542" y="415328"/>
            <a:ext cx="268877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ja-JP" altLang="en-US" sz="4400" kern="100" dirty="0"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爽やか！</a:t>
            </a:r>
            <a:endParaRPr lang="ja-JP" altLang="ja-JP" sz="3200" kern="100" dirty="0"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12EEBFF-B531-EDD6-400D-8C4BBC84F4AB}"/>
              </a:ext>
            </a:extLst>
          </p:cNvPr>
          <p:cNvSpPr txBox="1"/>
          <p:nvPr/>
        </p:nvSpPr>
        <p:spPr>
          <a:xfrm>
            <a:off x="6326506" y="5330992"/>
            <a:ext cx="492443" cy="291361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en-US" altLang="ja-JP" sz="2000" dirty="0"/>
              <a:t>※</a:t>
            </a:r>
            <a:r>
              <a:rPr kumimoji="1" lang="ja-JP" altLang="en-US" sz="2000" dirty="0"/>
              <a:t>画像はイメージです。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0D1EFEE-7117-1010-B314-AD63A8FBC0FF}"/>
              </a:ext>
            </a:extLst>
          </p:cNvPr>
          <p:cNvSpPr txBox="1"/>
          <p:nvPr/>
        </p:nvSpPr>
        <p:spPr>
          <a:xfrm>
            <a:off x="915536" y="8022180"/>
            <a:ext cx="5060721" cy="186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>
              <a:buNone/>
            </a:pPr>
            <a:r>
              <a:rPr lang="en-US" altLang="ja-JP" sz="11500" b="1" kern="100" dirty="0">
                <a:effectLst/>
                <a:latin typeface="HGS創英角ﾎﾟｯﾌﾟ体" panose="040B0A00000000000000" pitchFamily="50" charset="-128"/>
                <a:ea typeface="HGS創英角ﾎﾟｯﾌﾟ体" panose="040B0A00000000000000" pitchFamily="50" charset="-128"/>
                <a:cs typeface="Times New Roman" panose="02020603050405020304" pitchFamily="18" charset="0"/>
              </a:rPr>
              <a:t>800</a:t>
            </a:r>
            <a:r>
              <a:rPr lang="ja-JP" altLang="en-US" sz="11500" b="1" kern="100" dirty="0">
                <a:effectLst/>
                <a:latin typeface="HGS創英角ﾎﾟｯﾌﾟ体" panose="040B0A00000000000000" pitchFamily="50" charset="-128"/>
                <a:ea typeface="HGS創英角ﾎﾟｯﾌﾟ体" panose="040B0A00000000000000" pitchFamily="50" charset="-128"/>
                <a:cs typeface="Times New Roman" panose="02020603050405020304" pitchFamily="18" charset="0"/>
              </a:rPr>
              <a:t>円</a:t>
            </a:r>
            <a:endParaRPr lang="ja-JP" altLang="ja-JP" sz="8000" kern="100" dirty="0">
              <a:effectLst/>
              <a:latin typeface="HGS創英角ﾎﾟｯﾌﾟ体" panose="040B0A00000000000000" pitchFamily="50" charset="-128"/>
              <a:ea typeface="HGS創英角ﾎﾟｯﾌﾟ体" panose="040B0A00000000000000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1026" name="Picture 2" descr="ソーダのイラスト">
            <a:extLst>
              <a:ext uri="{FF2B5EF4-FFF2-40B4-BE49-F238E27FC236}">
                <a16:creationId xmlns:a16="http://schemas.microsoft.com/office/drawing/2014/main" id="{9CE9C982-E4FE-D2B8-7C79-64704111C4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770" y="2611085"/>
            <a:ext cx="4283854" cy="5439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吹き出し: 円形 10">
            <a:extLst>
              <a:ext uri="{FF2B5EF4-FFF2-40B4-BE49-F238E27FC236}">
                <a16:creationId xmlns:a16="http://schemas.microsoft.com/office/drawing/2014/main" id="{B72DED4F-9896-2055-BD6A-5F33542FCA9A}"/>
              </a:ext>
            </a:extLst>
          </p:cNvPr>
          <p:cNvSpPr/>
          <p:nvPr/>
        </p:nvSpPr>
        <p:spPr>
          <a:xfrm>
            <a:off x="4029818" y="2775548"/>
            <a:ext cx="2688771" cy="1197065"/>
          </a:xfrm>
          <a:prstGeom prst="wedgeEllipseCallout">
            <a:avLst>
              <a:gd name="adj1" fmla="val -33009"/>
              <a:gd name="adj2" fmla="val 7381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32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534C078-C196-CE13-3409-41A83BD12C7D}"/>
              </a:ext>
            </a:extLst>
          </p:cNvPr>
          <p:cNvSpPr txBox="1"/>
          <p:nvPr/>
        </p:nvSpPr>
        <p:spPr>
          <a:xfrm>
            <a:off x="4062476" y="2918835"/>
            <a:ext cx="268877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ja-JP" altLang="en-US" sz="3200" kern="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暑い季節に</a:t>
            </a:r>
            <a:endParaRPr lang="en-US" altLang="ja-JP" sz="3200" kern="100" dirty="0">
              <a:latin typeface="HG丸ｺﾞｼｯｸM-PRO" panose="020F0600000000000000" pitchFamily="50" charset="-128"/>
              <a:ea typeface="HG丸ｺﾞｼｯｸM-PRO" panose="020F0600000000000000" pitchFamily="50" charset="-128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ja-JP" altLang="en-US" sz="3200" kern="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最適！</a:t>
            </a:r>
            <a:endParaRPr lang="ja-JP" altLang="ja-JP" sz="2000" kern="100" dirty="0"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2" name="吹き出し: 円形 1">
            <a:extLst>
              <a:ext uri="{FF2B5EF4-FFF2-40B4-BE49-F238E27FC236}">
                <a16:creationId xmlns:a16="http://schemas.microsoft.com/office/drawing/2014/main" id="{7B1F925B-CB51-6AFB-50E3-21F7D2C0934A}"/>
              </a:ext>
            </a:extLst>
          </p:cNvPr>
          <p:cNvSpPr/>
          <p:nvPr/>
        </p:nvSpPr>
        <p:spPr>
          <a:xfrm>
            <a:off x="11682" y="6501939"/>
            <a:ext cx="2850048" cy="1418642"/>
          </a:xfrm>
          <a:prstGeom prst="wedgeEllipseCallout">
            <a:avLst>
              <a:gd name="adj1" fmla="val 35963"/>
              <a:gd name="adj2" fmla="val -61938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32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87F4E5A-81BA-918F-421D-5FE0A1E10D31}"/>
              </a:ext>
            </a:extLst>
          </p:cNvPr>
          <p:cNvSpPr txBox="1"/>
          <p:nvPr/>
        </p:nvSpPr>
        <p:spPr>
          <a:xfrm>
            <a:off x="86187" y="6578795"/>
            <a:ext cx="268877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ja-JP" altLang="en-US" sz="3200" kern="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新潟県産</a:t>
            </a:r>
            <a:endParaRPr lang="en-US" altLang="ja-JP" sz="3200" kern="100" dirty="0">
              <a:latin typeface="HG丸ｺﾞｼｯｸM-PRO" panose="020F0600000000000000" pitchFamily="50" charset="-128"/>
              <a:ea typeface="HG丸ｺﾞｼｯｸM-PRO" panose="020F0600000000000000" pitchFamily="50" charset="-128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ja-JP" altLang="en-US" sz="3200" kern="100" dirty="0"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ハチミツ使用</a:t>
            </a:r>
            <a:endParaRPr lang="ja-JP" altLang="ja-JP" sz="2000" kern="100" dirty="0"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6" name="吹き出し: 円形 5">
            <a:extLst>
              <a:ext uri="{FF2B5EF4-FFF2-40B4-BE49-F238E27FC236}">
                <a16:creationId xmlns:a16="http://schemas.microsoft.com/office/drawing/2014/main" id="{57F0597F-9E6D-1CEC-0FDF-C3F12CCBA580}"/>
              </a:ext>
            </a:extLst>
          </p:cNvPr>
          <p:cNvSpPr/>
          <p:nvPr/>
        </p:nvSpPr>
        <p:spPr>
          <a:xfrm>
            <a:off x="106753" y="2611085"/>
            <a:ext cx="2410669" cy="2807582"/>
          </a:xfrm>
          <a:prstGeom prst="wedgeEllipseCallout">
            <a:avLst>
              <a:gd name="adj1" fmla="val 54789"/>
              <a:gd name="adj2" fmla="val 39735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32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EA830DA-E72E-8447-E98A-089C1FE250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359" y="2671402"/>
            <a:ext cx="1536425" cy="2104692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DCD380C-BC3D-FE01-2EDD-1D682B8725D5}"/>
              </a:ext>
            </a:extLst>
          </p:cNvPr>
          <p:cNvSpPr txBox="1"/>
          <p:nvPr/>
        </p:nvSpPr>
        <p:spPr>
          <a:xfrm>
            <a:off x="662359" y="4675902"/>
            <a:ext cx="153642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ja-JP" altLang="en-US" sz="3200" kern="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入り！</a:t>
            </a:r>
            <a:endParaRPr lang="ja-JP" altLang="ja-JP" sz="2000" kern="100" dirty="0"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CFCDBC6-EC44-CDDD-1963-5FCD7349C372}"/>
              </a:ext>
            </a:extLst>
          </p:cNvPr>
          <p:cNvSpPr txBox="1"/>
          <p:nvPr/>
        </p:nvSpPr>
        <p:spPr>
          <a:xfrm>
            <a:off x="-93302" y="8737569"/>
            <a:ext cx="400110" cy="113909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en-US" altLang="ja-JP" sz="1400" dirty="0"/>
              <a:t>©</a:t>
            </a:r>
            <a:r>
              <a:rPr kumimoji="1" lang="ja-JP" altLang="en-US" sz="1400" dirty="0"/>
              <a:t>いらすとや</a:t>
            </a:r>
          </a:p>
        </p:txBody>
      </p:sp>
    </p:spTree>
    <p:extLst>
      <p:ext uri="{BB962C8B-B14F-4D97-AF65-F5344CB8AC3E}">
        <p14:creationId xmlns:p14="http://schemas.microsoft.com/office/powerpoint/2010/main" val="2594555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BA6CE-3DC1-7186-F69D-F80D8018BE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>
            <a:extLst>
              <a:ext uri="{FF2B5EF4-FFF2-40B4-BE49-F238E27FC236}">
                <a16:creationId xmlns:a16="http://schemas.microsoft.com/office/drawing/2014/main" id="{143C37EA-7184-7D72-121F-0A8C3DD4AA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3629" y="2565958"/>
            <a:ext cx="3968064" cy="5435703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5621E9B-B715-F450-7BA8-66486D321F88}"/>
              </a:ext>
            </a:extLst>
          </p:cNvPr>
          <p:cNvSpPr txBox="1"/>
          <p:nvPr/>
        </p:nvSpPr>
        <p:spPr>
          <a:xfrm>
            <a:off x="261978" y="173294"/>
            <a:ext cx="6334042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>
              <a:buNone/>
            </a:pPr>
            <a:r>
              <a:rPr lang="ja-JP" altLang="en-US" sz="7200" b="1" kern="100" dirty="0">
                <a:effectLst/>
                <a:latin typeface="HGS創英角ﾎﾟｯﾌﾟ体" panose="040B0A00000000000000" pitchFamily="50" charset="-128"/>
                <a:ea typeface="HGS創英角ﾎﾟｯﾌﾟ体" panose="040B0A00000000000000" pitchFamily="50" charset="-128"/>
                <a:cs typeface="Times New Roman" panose="02020603050405020304" pitchFamily="18" charset="0"/>
              </a:rPr>
              <a:t>カット</a:t>
            </a:r>
            <a:endParaRPr lang="en-US" altLang="ja-JP" sz="7200" b="1" kern="100" dirty="0">
              <a:effectLst/>
              <a:latin typeface="HGS創英角ﾎﾟｯﾌﾟ体" panose="040B0A00000000000000" pitchFamily="50" charset="-128"/>
              <a:ea typeface="HGS創英角ﾎﾟｯﾌﾟ体" panose="040B0A00000000000000" pitchFamily="50" charset="-128"/>
              <a:cs typeface="Times New Roman" panose="02020603050405020304" pitchFamily="18" charset="0"/>
            </a:endParaRPr>
          </a:p>
          <a:p>
            <a:pPr algn="l">
              <a:buNone/>
            </a:pPr>
            <a:r>
              <a:rPr lang="ja-JP" altLang="ja-JP" sz="7200" b="1" kern="100" dirty="0">
                <a:effectLst/>
                <a:latin typeface="HGS創英角ﾎﾟｯﾌﾟ体" panose="040B0A00000000000000" pitchFamily="50" charset="-128"/>
                <a:ea typeface="HGS創英角ﾎﾟｯﾌﾟ体" panose="040B0A00000000000000" pitchFamily="50" charset="-128"/>
                <a:cs typeface="Times New Roman" panose="02020603050405020304" pitchFamily="18" charset="0"/>
              </a:rPr>
              <a:t>いちじく</a:t>
            </a:r>
            <a:endParaRPr lang="en-US" altLang="ja-JP" sz="7200" b="1" kern="100" dirty="0">
              <a:effectLst/>
              <a:latin typeface="HGS創英角ﾎﾟｯﾌﾟ体" panose="040B0A00000000000000" pitchFamily="50" charset="-128"/>
              <a:ea typeface="HGS創英角ﾎﾟｯﾌﾟ体" panose="040B0A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9" name="吹き出し: 円形 8">
            <a:extLst>
              <a:ext uri="{FF2B5EF4-FFF2-40B4-BE49-F238E27FC236}">
                <a16:creationId xmlns:a16="http://schemas.microsoft.com/office/drawing/2014/main" id="{2CD93BF6-A10E-B5DA-887B-36850DFAB6D0}"/>
              </a:ext>
            </a:extLst>
          </p:cNvPr>
          <p:cNvSpPr/>
          <p:nvPr/>
        </p:nvSpPr>
        <p:spPr>
          <a:xfrm>
            <a:off x="3840264" y="130629"/>
            <a:ext cx="3006850" cy="1687058"/>
          </a:xfrm>
          <a:prstGeom prst="wedgeEllipseCallout">
            <a:avLst>
              <a:gd name="adj1" fmla="val -42902"/>
              <a:gd name="adj2" fmla="val 48232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32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7FC7A60-B2C8-772E-4F4E-5B8C059B6B85}"/>
              </a:ext>
            </a:extLst>
          </p:cNvPr>
          <p:cNvSpPr txBox="1"/>
          <p:nvPr/>
        </p:nvSpPr>
        <p:spPr>
          <a:xfrm>
            <a:off x="3897083" y="77206"/>
            <a:ext cx="300685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ja-JP" altLang="en-US" sz="4400" kern="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素材</a:t>
            </a:r>
            <a:endParaRPr lang="en-US" altLang="ja-JP" sz="4400" kern="100" dirty="0">
              <a:latin typeface="HG丸ｺﾞｼｯｸM-PRO" panose="020F0600000000000000" pitchFamily="50" charset="-128"/>
              <a:ea typeface="HG丸ｺﾞｼｯｸM-PRO" panose="020F0600000000000000" pitchFamily="50" charset="-128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ja-JP" altLang="en-US" sz="4400" kern="100" dirty="0"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そのまま！</a:t>
            </a:r>
            <a:endParaRPr lang="ja-JP" altLang="ja-JP" sz="3200" kern="100" dirty="0"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D5876F8-4C8A-3734-BE64-F89DFCA6A1E2}"/>
              </a:ext>
            </a:extLst>
          </p:cNvPr>
          <p:cNvSpPr txBox="1"/>
          <p:nvPr/>
        </p:nvSpPr>
        <p:spPr>
          <a:xfrm>
            <a:off x="15756" y="5717117"/>
            <a:ext cx="492443" cy="291361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en-US" altLang="ja-JP" sz="2000" dirty="0"/>
              <a:t>※</a:t>
            </a:r>
            <a:r>
              <a:rPr kumimoji="1" lang="ja-JP" altLang="en-US" sz="2000" dirty="0"/>
              <a:t>画像はイメージです。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FE7F908-D79D-CAFE-ABB2-6225140AFA25}"/>
              </a:ext>
            </a:extLst>
          </p:cNvPr>
          <p:cNvSpPr txBox="1"/>
          <p:nvPr/>
        </p:nvSpPr>
        <p:spPr>
          <a:xfrm>
            <a:off x="915536" y="8022180"/>
            <a:ext cx="5060721" cy="186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>
              <a:buNone/>
            </a:pPr>
            <a:r>
              <a:rPr lang="en-US" altLang="ja-JP" sz="11500" b="1" kern="100" dirty="0">
                <a:effectLst/>
                <a:latin typeface="HGS創英角ﾎﾟｯﾌﾟ体" panose="040B0A00000000000000" pitchFamily="50" charset="-128"/>
                <a:ea typeface="HGS創英角ﾎﾟｯﾌﾟ体" panose="040B0A00000000000000" pitchFamily="50" charset="-128"/>
                <a:cs typeface="Times New Roman" panose="02020603050405020304" pitchFamily="18" charset="0"/>
              </a:rPr>
              <a:t>500</a:t>
            </a:r>
            <a:r>
              <a:rPr lang="ja-JP" altLang="en-US" sz="11500" b="1" kern="100" dirty="0">
                <a:effectLst/>
                <a:latin typeface="HGS創英角ﾎﾟｯﾌﾟ体" panose="040B0A00000000000000" pitchFamily="50" charset="-128"/>
                <a:ea typeface="HGS創英角ﾎﾟｯﾌﾟ体" panose="040B0A00000000000000" pitchFamily="50" charset="-128"/>
                <a:cs typeface="Times New Roman" panose="02020603050405020304" pitchFamily="18" charset="0"/>
              </a:rPr>
              <a:t>円</a:t>
            </a:r>
            <a:endParaRPr lang="ja-JP" altLang="ja-JP" sz="8000" kern="100" dirty="0">
              <a:effectLst/>
              <a:latin typeface="HGS創英角ﾎﾟｯﾌﾟ体" panose="040B0A00000000000000" pitchFamily="50" charset="-128"/>
              <a:ea typeface="HGS創英角ﾎﾟｯﾌﾟ体" panose="040B0A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47DC760-FD24-882A-9FBE-AE07AF09F2DE}"/>
              </a:ext>
            </a:extLst>
          </p:cNvPr>
          <p:cNvSpPr txBox="1"/>
          <p:nvPr/>
        </p:nvSpPr>
        <p:spPr>
          <a:xfrm>
            <a:off x="-93302" y="8737569"/>
            <a:ext cx="400110" cy="113909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en-US" altLang="ja-JP" sz="1400" dirty="0"/>
              <a:t>©</a:t>
            </a:r>
            <a:r>
              <a:rPr kumimoji="1" lang="ja-JP" altLang="en-US" sz="1400" dirty="0"/>
              <a:t>いらすとや</a:t>
            </a:r>
          </a:p>
        </p:txBody>
      </p:sp>
    </p:spTree>
    <p:extLst>
      <p:ext uri="{BB962C8B-B14F-4D97-AF65-F5344CB8AC3E}">
        <p14:creationId xmlns:p14="http://schemas.microsoft.com/office/powerpoint/2010/main" val="1705948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06A881-0621-FB14-28BD-FEFA83B13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>
            <a:extLst>
              <a:ext uri="{FF2B5EF4-FFF2-40B4-BE49-F238E27FC236}">
                <a16:creationId xmlns:a16="http://schemas.microsoft.com/office/drawing/2014/main" id="{E8F64012-6688-F898-4C09-A936B33EEA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316" y="2134215"/>
            <a:ext cx="3843927" cy="5265652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B7CDD2E-95D1-53E4-7C0F-29E4A2449BE5}"/>
              </a:ext>
            </a:extLst>
          </p:cNvPr>
          <p:cNvSpPr txBox="1"/>
          <p:nvPr/>
        </p:nvSpPr>
        <p:spPr>
          <a:xfrm>
            <a:off x="-11287" y="509292"/>
            <a:ext cx="7205413" cy="1446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ja-JP" altLang="en-US" sz="8800" b="1" u="sng" kern="100" dirty="0">
                <a:solidFill>
                  <a:srgbClr val="FF0000"/>
                </a:solidFill>
                <a:effectLst/>
                <a:latin typeface="HGS創英角ﾎﾟｯﾌﾟ体" panose="040B0A00000000000000" pitchFamily="50" charset="-128"/>
                <a:ea typeface="HGS創英角ﾎﾟｯﾌﾟ体" panose="040B0A00000000000000" pitchFamily="50" charset="-128"/>
                <a:cs typeface="Times New Roman" panose="02020603050405020304" pitchFamily="18" charset="0"/>
              </a:rPr>
              <a:t>東日本イチ！</a:t>
            </a:r>
            <a:endParaRPr lang="en-US" altLang="ja-JP" sz="8800" b="1" u="sng" kern="100" dirty="0">
              <a:solidFill>
                <a:srgbClr val="FF0000"/>
              </a:solidFill>
              <a:effectLst/>
              <a:latin typeface="HGS創英角ﾎﾟｯﾌﾟ体" panose="040B0A00000000000000" pitchFamily="50" charset="-128"/>
              <a:ea typeface="HGS創英角ﾎﾟｯﾌﾟ体" panose="040B0A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CBC9212-5032-3660-EEB1-E690CF05298A}"/>
              </a:ext>
            </a:extLst>
          </p:cNvPr>
          <p:cNvSpPr txBox="1"/>
          <p:nvPr/>
        </p:nvSpPr>
        <p:spPr>
          <a:xfrm>
            <a:off x="256333" y="7253109"/>
            <a:ext cx="6334042" cy="26776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ja-JP" altLang="en-US" sz="7200" b="1" kern="1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  <a:cs typeface="Times New Roman" panose="02020603050405020304" pitchFamily="18" charset="0"/>
              </a:rPr>
              <a:t>新潟の名産</a:t>
            </a:r>
            <a:endParaRPr lang="en-US" altLang="ja-JP" sz="7200" b="1" kern="1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ja-JP" altLang="en-US" sz="9600" b="1" u="sng" kern="100" dirty="0">
                <a:solidFill>
                  <a:srgbClr val="9D0F67"/>
                </a:solidFill>
                <a:effectLst/>
                <a:latin typeface="HGS創英角ﾎﾟｯﾌﾟ体" panose="040B0A00000000000000" pitchFamily="50" charset="-128"/>
                <a:ea typeface="HGS創英角ﾎﾟｯﾌﾟ体" panose="040B0A00000000000000" pitchFamily="50" charset="-128"/>
                <a:cs typeface="Times New Roman" panose="02020603050405020304" pitchFamily="18" charset="0"/>
              </a:rPr>
              <a:t>イチジク</a:t>
            </a:r>
            <a:endParaRPr lang="en-US" altLang="ja-JP" sz="9600" b="1" u="sng" kern="100" dirty="0">
              <a:solidFill>
                <a:srgbClr val="9D0F67"/>
              </a:solidFill>
              <a:effectLst/>
              <a:latin typeface="HGS創英角ﾎﾟｯﾌﾟ体" panose="040B0A00000000000000" pitchFamily="50" charset="-128"/>
              <a:ea typeface="HGS創英角ﾎﾟｯﾌﾟ体" panose="040B0A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24D8379-C60E-C07F-746C-96D92A976377}"/>
              </a:ext>
            </a:extLst>
          </p:cNvPr>
          <p:cNvSpPr txBox="1"/>
          <p:nvPr/>
        </p:nvSpPr>
        <p:spPr>
          <a:xfrm>
            <a:off x="-158045" y="-6204"/>
            <a:ext cx="711200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ja-JP" altLang="en-US" sz="3200" b="1" kern="100" dirty="0">
                <a:highlight>
                  <a:srgbClr val="FFFF00"/>
                </a:highlight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知</a:t>
            </a:r>
            <a:r>
              <a:rPr lang="ja-JP" altLang="en-US" sz="3200" b="1" kern="100" dirty="0">
                <a:effectLst/>
                <a:highlight>
                  <a:srgbClr val="FFFF00"/>
                </a:highlight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ってましたか！？</a:t>
            </a:r>
            <a:r>
              <a:rPr lang="ja-JP" altLang="en-US" sz="3200" b="1" kern="100" dirty="0">
                <a:highlight>
                  <a:srgbClr val="FFFF00"/>
                </a:highlight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じつは</a:t>
            </a:r>
            <a:r>
              <a:rPr lang="ja-JP" altLang="en-US" sz="3200" b="1" kern="100" dirty="0">
                <a:effectLst/>
                <a:highlight>
                  <a:srgbClr val="FFFF00"/>
                </a:highlight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生産量が</a:t>
            </a:r>
            <a:endParaRPr lang="ja-JP" altLang="ja-JP" sz="2000" b="1" kern="100" dirty="0">
              <a:effectLst/>
              <a:highlight>
                <a:srgbClr val="FFFF00"/>
              </a:highlight>
              <a:latin typeface="HG丸ｺﾞｼｯｸM-PRO" panose="020F0600000000000000" pitchFamily="50" charset="-128"/>
              <a:ea typeface="HG丸ｺﾞｼｯｸM-PRO" panose="020F06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F02DB23-889F-D620-5618-6898F9464F79}"/>
              </a:ext>
            </a:extLst>
          </p:cNvPr>
          <p:cNvSpPr txBox="1"/>
          <p:nvPr/>
        </p:nvSpPr>
        <p:spPr>
          <a:xfrm>
            <a:off x="-93302" y="8737569"/>
            <a:ext cx="400110" cy="113909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en-US" altLang="ja-JP" sz="1400" dirty="0"/>
              <a:t>©</a:t>
            </a:r>
            <a:r>
              <a:rPr kumimoji="1" lang="ja-JP" altLang="en-US" sz="1400" dirty="0"/>
              <a:t>いらすとや</a:t>
            </a:r>
          </a:p>
        </p:txBody>
      </p:sp>
    </p:spTree>
    <p:extLst>
      <p:ext uri="{BB962C8B-B14F-4D97-AF65-F5344CB8AC3E}">
        <p14:creationId xmlns:p14="http://schemas.microsoft.com/office/powerpoint/2010/main" val="1456374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C916DB-6A75-B316-E4C1-37B686516F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9163C9C-137A-6CB6-DEE0-CF71A50683C1}"/>
              </a:ext>
            </a:extLst>
          </p:cNvPr>
          <p:cNvSpPr txBox="1"/>
          <p:nvPr/>
        </p:nvSpPr>
        <p:spPr>
          <a:xfrm>
            <a:off x="324066" y="6370042"/>
            <a:ext cx="6334042" cy="28623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ja-JP" altLang="en-US" sz="3600" b="1" kern="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石油だけでなく、植物も原料としたプラスチック。</a:t>
            </a:r>
            <a:endParaRPr lang="en-US" altLang="ja-JP" sz="3600" b="1" kern="100" dirty="0">
              <a:latin typeface="HG丸ｺﾞｼｯｸM-PRO" panose="020F0600000000000000" pitchFamily="50" charset="-128"/>
              <a:ea typeface="HG丸ｺﾞｼｯｸM-PRO" panose="020F0600000000000000" pitchFamily="50" charset="-128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ja-JP" altLang="en-US" sz="3600" b="1" kern="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石油由来のものと比べ、</a:t>
            </a:r>
            <a:r>
              <a:rPr lang="en-US" altLang="ja-JP" sz="3600" b="1" kern="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CO</a:t>
            </a:r>
            <a:r>
              <a:rPr lang="en-US" altLang="ja-JP" sz="3600" b="1" kern="100" baseline="-250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2</a:t>
            </a:r>
            <a:r>
              <a:rPr lang="ja-JP" altLang="en-US" sz="3600" b="1" kern="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排出を抑制でき、環境にやさしいと言われています。</a:t>
            </a:r>
            <a:endParaRPr lang="en-US" altLang="ja-JP" sz="4800" b="1" u="sng" kern="100" dirty="0">
              <a:solidFill>
                <a:srgbClr val="9D0F67"/>
              </a:solidFill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D3F5296-02AB-9798-CF7A-CB556089C055}"/>
              </a:ext>
            </a:extLst>
          </p:cNvPr>
          <p:cNvSpPr txBox="1"/>
          <p:nvPr/>
        </p:nvSpPr>
        <p:spPr>
          <a:xfrm>
            <a:off x="-244362" y="169950"/>
            <a:ext cx="7470899" cy="19389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ja-JP" altLang="en-US" sz="6000" b="1" kern="1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  <a:cs typeface="Times New Roman" panose="02020603050405020304" pitchFamily="18" charset="0"/>
              </a:rPr>
              <a:t>バイオマス</a:t>
            </a:r>
            <a:endParaRPr lang="en-US" altLang="ja-JP" sz="6000" b="1" kern="1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ja-JP" altLang="en-US" sz="6000" b="1" kern="1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  <a:cs typeface="Times New Roman" panose="02020603050405020304" pitchFamily="18" charset="0"/>
              </a:rPr>
              <a:t>プラスチックとは？</a:t>
            </a:r>
            <a:endParaRPr lang="en-US" altLang="ja-JP" sz="8000" b="1" u="sng" kern="100" dirty="0">
              <a:solidFill>
                <a:srgbClr val="9D0F67"/>
              </a:solidFill>
              <a:effectLst/>
              <a:latin typeface="HGS創英角ﾎﾟｯﾌﾟ体" panose="040B0A00000000000000" pitchFamily="50" charset="-128"/>
              <a:ea typeface="HGS創英角ﾎﾟｯﾌﾟ体" panose="040B0A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BCA5C86-B1C7-65FB-1834-5410D4A94C64}"/>
              </a:ext>
            </a:extLst>
          </p:cNvPr>
          <p:cNvSpPr txBox="1"/>
          <p:nvPr/>
        </p:nvSpPr>
        <p:spPr>
          <a:xfrm>
            <a:off x="22578" y="246275"/>
            <a:ext cx="6835422" cy="184741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>
              <a:buNone/>
            </a:pPr>
            <a:endParaRPr lang="en-US" altLang="ja-JP" sz="7200" b="1" kern="100" dirty="0">
              <a:effectLst/>
              <a:latin typeface="HGS創英角ﾎﾟｯﾌﾟ体" panose="040B0A00000000000000" pitchFamily="50" charset="-128"/>
              <a:ea typeface="HGS創英角ﾎﾟｯﾌﾟ体" panose="040B0A00000000000000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1026" name="Picture 2" descr="サトウキビのイラスト">
            <a:extLst>
              <a:ext uri="{FF2B5EF4-FFF2-40B4-BE49-F238E27FC236}">
                <a16:creationId xmlns:a16="http://schemas.microsoft.com/office/drawing/2014/main" id="{C4B5CBEF-04F6-1BC6-F972-51DB13CCF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" y="3048000"/>
            <a:ext cx="2677657" cy="2496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プラスチックの食器のイラスト（フォーク）">
            <a:extLst>
              <a:ext uri="{FF2B5EF4-FFF2-40B4-BE49-F238E27FC236}">
                <a16:creationId xmlns:a16="http://schemas.microsoft.com/office/drawing/2014/main" id="{1101BE08-6815-E9B4-4B31-7C4765BAE8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2732" y="3317684"/>
            <a:ext cx="565376" cy="1843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ゼリーのカップのイラスト">
            <a:extLst>
              <a:ext uri="{FF2B5EF4-FFF2-40B4-BE49-F238E27FC236}">
                <a16:creationId xmlns:a16="http://schemas.microsoft.com/office/drawing/2014/main" id="{9A566858-7876-403D-5192-EAC255A8F2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078" y="3397956"/>
            <a:ext cx="1763344" cy="1763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矢印: 右 5">
            <a:extLst>
              <a:ext uri="{FF2B5EF4-FFF2-40B4-BE49-F238E27FC236}">
                <a16:creationId xmlns:a16="http://schemas.microsoft.com/office/drawing/2014/main" id="{6D08613B-21AE-BD84-631A-2DC7A08BC826}"/>
              </a:ext>
            </a:extLst>
          </p:cNvPr>
          <p:cNvSpPr/>
          <p:nvPr/>
        </p:nvSpPr>
        <p:spPr>
          <a:xfrm>
            <a:off x="3093155" y="3851789"/>
            <a:ext cx="790222" cy="982133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C03EB77-CE89-65AD-9BE3-900AFEC998EF}"/>
              </a:ext>
            </a:extLst>
          </p:cNvPr>
          <p:cNvSpPr txBox="1"/>
          <p:nvPr/>
        </p:nvSpPr>
        <p:spPr>
          <a:xfrm>
            <a:off x="-93302" y="8737569"/>
            <a:ext cx="400110" cy="113909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en-US" altLang="ja-JP" sz="1400" dirty="0"/>
              <a:t>©</a:t>
            </a:r>
            <a:r>
              <a:rPr kumimoji="1" lang="ja-JP" altLang="en-US" sz="1400" dirty="0"/>
              <a:t>いらすとや</a:t>
            </a:r>
          </a:p>
        </p:txBody>
      </p:sp>
    </p:spTree>
    <p:extLst>
      <p:ext uri="{BB962C8B-B14F-4D97-AF65-F5344CB8AC3E}">
        <p14:creationId xmlns:p14="http://schemas.microsoft.com/office/powerpoint/2010/main" val="1166866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172</TotalTime>
  <Words>107</Words>
  <Application>Microsoft Office PowerPoint</Application>
  <PresentationFormat>A4 210 x 297 mm</PresentationFormat>
  <Paragraphs>32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HGS創英角ﾎﾟｯﾌﾟ体</vt:lpstr>
      <vt:lpstr>HG丸ｺﾞｼｯｸM-PRO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陽 佐久間</dc:creator>
  <cp:lastModifiedBy>陽 佐久間</cp:lastModifiedBy>
  <cp:revision>11</cp:revision>
  <dcterms:created xsi:type="dcterms:W3CDTF">2025-05-25T11:02:11Z</dcterms:created>
  <dcterms:modified xsi:type="dcterms:W3CDTF">2025-06-30T13:36:41Z</dcterms:modified>
</cp:coreProperties>
</file>